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koto" charset="1" panose="000000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Arimo" charset="1" panose="020B0604020202020204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5.png" Type="http://schemas.openxmlformats.org/officeDocument/2006/relationships/image"/><Relationship Id="rId7" Target="../media/image18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5.png" Type="http://schemas.openxmlformats.org/officeDocument/2006/relationships/image"/><Relationship Id="rId7" Target="../media/image18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5.png" Type="http://schemas.openxmlformats.org/officeDocument/2006/relationships/image"/><Relationship Id="rId7" Target="../media/image18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5.png" Type="http://schemas.openxmlformats.org/officeDocument/2006/relationships/image"/><Relationship Id="rId7" Target="../media/image18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8.png" Type="http://schemas.openxmlformats.org/officeDocument/2006/relationships/image"/><Relationship Id="rId7" Target="../media/image16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8522"/>
            <a:ext cx="18288000" cy="10018478"/>
          </a:xfrm>
          <a:custGeom>
            <a:avLst/>
            <a:gdLst/>
            <a:ahLst/>
            <a:cxnLst/>
            <a:rect r="r" b="b" t="t" l="l"/>
            <a:pathLst>
              <a:path h="10018478" w="18288000">
                <a:moveTo>
                  <a:pt x="0" y="0"/>
                </a:moveTo>
                <a:lnTo>
                  <a:pt x="18288000" y="0"/>
                </a:lnTo>
                <a:lnTo>
                  <a:pt x="18288000" y="10018478"/>
                </a:lnTo>
                <a:lnTo>
                  <a:pt x="0" y="1001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416431" y="6906219"/>
            <a:ext cx="4467792" cy="4249987"/>
          </a:xfrm>
          <a:custGeom>
            <a:avLst/>
            <a:gdLst/>
            <a:ahLst/>
            <a:cxnLst/>
            <a:rect r="r" b="b" t="t" l="l"/>
            <a:pathLst>
              <a:path h="4249987" w="4467792">
                <a:moveTo>
                  <a:pt x="0" y="0"/>
                </a:moveTo>
                <a:lnTo>
                  <a:pt x="4467792" y="0"/>
                </a:lnTo>
                <a:lnTo>
                  <a:pt x="4467792" y="4249987"/>
                </a:lnTo>
                <a:lnTo>
                  <a:pt x="0" y="4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34898">
            <a:off x="14209243" y="-2045303"/>
            <a:ext cx="4535136" cy="5060124"/>
          </a:xfrm>
          <a:custGeom>
            <a:avLst/>
            <a:gdLst/>
            <a:ahLst/>
            <a:cxnLst/>
            <a:rect r="r" b="b" t="t" l="l"/>
            <a:pathLst>
              <a:path h="5060124" w="4535136">
                <a:moveTo>
                  <a:pt x="0" y="0"/>
                </a:moveTo>
                <a:lnTo>
                  <a:pt x="4535136" y="0"/>
                </a:lnTo>
                <a:lnTo>
                  <a:pt x="4535136" y="5060124"/>
                </a:lnTo>
                <a:lnTo>
                  <a:pt x="0" y="506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79263">
            <a:off x="116092" y="-857316"/>
            <a:ext cx="4033686" cy="4179986"/>
          </a:xfrm>
          <a:custGeom>
            <a:avLst/>
            <a:gdLst/>
            <a:ahLst/>
            <a:cxnLst/>
            <a:rect r="r" b="b" t="t" l="l"/>
            <a:pathLst>
              <a:path h="4179986" w="4033686">
                <a:moveTo>
                  <a:pt x="0" y="0"/>
                </a:moveTo>
                <a:lnTo>
                  <a:pt x="4033686" y="0"/>
                </a:lnTo>
                <a:lnTo>
                  <a:pt x="4033686" y="4179985"/>
                </a:lnTo>
                <a:lnTo>
                  <a:pt x="0" y="4179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92916">
            <a:off x="2341453" y="6818199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00701">
            <a:off x="14525334" y="2202848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3960683" y="7230703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02069" y="2096917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-1570908" y="7239148"/>
            <a:ext cx="4846752" cy="3653240"/>
          </a:xfrm>
          <a:custGeom>
            <a:avLst/>
            <a:gdLst/>
            <a:ahLst/>
            <a:cxnLst/>
            <a:rect r="r" b="b" t="t" l="l"/>
            <a:pathLst>
              <a:path h="3653240" w="4846752">
                <a:moveTo>
                  <a:pt x="0" y="0"/>
                </a:moveTo>
                <a:lnTo>
                  <a:pt x="4846753" y="0"/>
                </a:lnTo>
                <a:lnTo>
                  <a:pt x="4846753" y="3653240"/>
                </a:lnTo>
                <a:lnTo>
                  <a:pt x="0" y="3653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3413" y="4047215"/>
            <a:ext cx="17287101" cy="456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4"/>
              </a:lnSpc>
            </a:pPr>
            <a:r>
              <a:rPr lang="en-US" sz="80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EMAIL CLASS</a:t>
            </a:r>
            <a:r>
              <a:rPr lang="en-US" sz="801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IFICATION SYSTEM </a:t>
            </a:r>
          </a:p>
          <a:p>
            <a:pPr algn="ctr">
              <a:lnSpc>
                <a:spcPts val="8098"/>
              </a:lnSpc>
            </a:pPr>
          </a:p>
          <a:p>
            <a:pPr algn="ctr">
              <a:lnSpc>
                <a:spcPts val="809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8522"/>
            <a:ext cx="18288000" cy="10018478"/>
          </a:xfrm>
          <a:custGeom>
            <a:avLst/>
            <a:gdLst/>
            <a:ahLst/>
            <a:cxnLst/>
            <a:rect r="r" b="b" t="t" l="l"/>
            <a:pathLst>
              <a:path h="10018478" w="18288000">
                <a:moveTo>
                  <a:pt x="0" y="0"/>
                </a:moveTo>
                <a:lnTo>
                  <a:pt x="18288000" y="0"/>
                </a:lnTo>
                <a:lnTo>
                  <a:pt x="18288000" y="10018478"/>
                </a:lnTo>
                <a:lnTo>
                  <a:pt x="0" y="1001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557055" y="7794005"/>
            <a:ext cx="4467792" cy="4249987"/>
          </a:xfrm>
          <a:custGeom>
            <a:avLst/>
            <a:gdLst/>
            <a:ahLst/>
            <a:cxnLst/>
            <a:rect r="r" b="b" t="t" l="l"/>
            <a:pathLst>
              <a:path h="4249987" w="4467792">
                <a:moveTo>
                  <a:pt x="0" y="0"/>
                </a:moveTo>
                <a:lnTo>
                  <a:pt x="4467792" y="0"/>
                </a:lnTo>
                <a:lnTo>
                  <a:pt x="4467792" y="4249987"/>
                </a:lnTo>
                <a:lnTo>
                  <a:pt x="0" y="4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34898">
            <a:off x="14209243" y="-2045303"/>
            <a:ext cx="4535136" cy="5060124"/>
          </a:xfrm>
          <a:custGeom>
            <a:avLst/>
            <a:gdLst/>
            <a:ahLst/>
            <a:cxnLst/>
            <a:rect r="r" b="b" t="t" l="l"/>
            <a:pathLst>
              <a:path h="5060124" w="4535136">
                <a:moveTo>
                  <a:pt x="0" y="0"/>
                </a:moveTo>
                <a:lnTo>
                  <a:pt x="4535136" y="0"/>
                </a:lnTo>
                <a:lnTo>
                  <a:pt x="4535136" y="5060124"/>
                </a:lnTo>
                <a:lnTo>
                  <a:pt x="0" y="506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79263">
            <a:off x="116092" y="-857316"/>
            <a:ext cx="4033686" cy="4179986"/>
          </a:xfrm>
          <a:custGeom>
            <a:avLst/>
            <a:gdLst/>
            <a:ahLst/>
            <a:cxnLst/>
            <a:rect r="r" b="b" t="t" l="l"/>
            <a:pathLst>
              <a:path h="4179986" w="4033686">
                <a:moveTo>
                  <a:pt x="0" y="0"/>
                </a:moveTo>
                <a:lnTo>
                  <a:pt x="4033686" y="0"/>
                </a:lnTo>
                <a:lnTo>
                  <a:pt x="4033686" y="4179985"/>
                </a:lnTo>
                <a:lnTo>
                  <a:pt x="0" y="4179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92916">
            <a:off x="1553845" y="7219805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00701">
            <a:off x="15046783" y="1756674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4315512" y="7871807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52137" y="2096917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-1570908" y="7239148"/>
            <a:ext cx="4846752" cy="3653240"/>
          </a:xfrm>
          <a:custGeom>
            <a:avLst/>
            <a:gdLst/>
            <a:ahLst/>
            <a:cxnLst/>
            <a:rect r="r" b="b" t="t" l="l"/>
            <a:pathLst>
              <a:path h="3653240" w="4846752">
                <a:moveTo>
                  <a:pt x="0" y="0"/>
                </a:moveTo>
                <a:lnTo>
                  <a:pt x="4846753" y="0"/>
                </a:lnTo>
                <a:lnTo>
                  <a:pt x="4846753" y="3653240"/>
                </a:lnTo>
                <a:lnTo>
                  <a:pt x="0" y="3653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2280604" y="3452925"/>
            <a:ext cx="20782668" cy="683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</a:pPr>
            <a:r>
              <a:rPr lang="en-US" sz="4316" spc="11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ASHIKA</a:t>
            </a:r>
            <a:r>
              <a:rPr lang="en-US" sz="4316" spc="11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JAIN (AP23110010618)</a:t>
            </a:r>
          </a:p>
          <a:p>
            <a:pPr algn="ctr">
              <a:lnSpc>
                <a:spcPts val="6043"/>
              </a:lnSpc>
            </a:pPr>
            <a:r>
              <a:rPr lang="en-US" sz="4316" spc="11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UJJWAL PANDEY (AP23110011121)</a:t>
            </a:r>
          </a:p>
          <a:p>
            <a:pPr algn="ctr">
              <a:lnSpc>
                <a:spcPts val="6043"/>
              </a:lnSpc>
            </a:pPr>
            <a:r>
              <a:rPr lang="en-US" sz="4316" spc="11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SAURABH KUMAR(AP23110010438)</a:t>
            </a:r>
          </a:p>
          <a:p>
            <a:pPr algn="ctr">
              <a:lnSpc>
                <a:spcPts val="6043"/>
              </a:lnSpc>
            </a:pPr>
            <a:r>
              <a:rPr lang="en-US" sz="4316" spc="11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MUKUL KUMAR (AP23110010700)</a:t>
            </a:r>
          </a:p>
          <a:p>
            <a:pPr algn="ctr">
              <a:lnSpc>
                <a:spcPts val="6043"/>
              </a:lnSpc>
            </a:pPr>
            <a:r>
              <a:rPr lang="en-US" sz="4316" spc="11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SAUBHAGYA KASHYAP (AP23110010439)</a:t>
            </a:r>
          </a:p>
          <a:p>
            <a:pPr algn="ctr">
              <a:lnSpc>
                <a:spcPts val="6043"/>
              </a:lnSpc>
            </a:pPr>
            <a:r>
              <a:rPr lang="en-US" sz="4316" spc="116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</a:p>
          <a:p>
            <a:pPr algn="ctr">
              <a:lnSpc>
                <a:spcPts val="6043"/>
              </a:lnSpc>
            </a:pPr>
          </a:p>
          <a:p>
            <a:pPr algn="ctr">
              <a:lnSpc>
                <a:spcPts val="6043"/>
              </a:lnSpc>
            </a:pPr>
          </a:p>
          <a:p>
            <a:pPr algn="ctr">
              <a:lnSpc>
                <a:spcPts val="604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679088" y="960898"/>
            <a:ext cx="12929823" cy="102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649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</a:t>
            </a:r>
            <a:r>
              <a:rPr lang="en-US" sz="649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Group membe</a:t>
            </a:r>
            <a:r>
              <a:rPr lang="en-US" sz="6496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RS: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6039" y="-107726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4"/>
                </a:lnTo>
                <a:lnTo>
                  <a:pt x="0" y="421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4759829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062633" y="635965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5"/>
                </a:lnTo>
                <a:lnTo>
                  <a:pt x="0" y="6446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2084910" y="-4468659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9" y="0"/>
                </a:lnTo>
                <a:lnTo>
                  <a:pt x="7153009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49667" y="1379889"/>
            <a:ext cx="14371543" cy="66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PROBLEM STATEMENT &amp; 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50818" y="2994103"/>
            <a:ext cx="6379121" cy="480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</a:t>
            </a:r>
            <a:r>
              <a:rPr lang="en-US" sz="2467" b="true">
                <a:solidFill>
                  <a:srgbClr val="FF00D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Statement:</a:t>
            </a:r>
          </a:p>
          <a:p>
            <a:pPr algn="l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Organizations receive hundreds of emails daily.</a:t>
            </a:r>
          </a:p>
          <a:p>
            <a:pPr algn="l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Manually sorting them results in:</a:t>
            </a:r>
          </a:p>
          <a:p>
            <a:pPr algn="l" marL="532701" indent="-266350" lvl="1">
              <a:lnSpc>
                <a:spcPts val="3454"/>
              </a:lnSpc>
              <a:buFont typeface="Arial"/>
              <a:buChar char="•"/>
            </a:pPr>
            <a:r>
              <a:rPr lang="en-US" sz="24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Missed important emails</a:t>
            </a:r>
          </a:p>
          <a:p>
            <a:pPr algn="l" marL="532701" indent="-266350" lvl="1">
              <a:lnSpc>
                <a:spcPts val="3454"/>
              </a:lnSpc>
              <a:buFont typeface="Arial"/>
              <a:buChar char="•"/>
            </a:pPr>
            <a:r>
              <a:rPr lang="en-US" sz="24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Overloaded inbox</a:t>
            </a:r>
          </a:p>
          <a:p>
            <a:pPr algn="l" marL="532701" indent="-266350" lvl="1">
              <a:lnSpc>
                <a:spcPts val="3454"/>
              </a:lnSpc>
              <a:buFont typeface="Arial"/>
              <a:buChar char="•"/>
            </a:pPr>
            <a:r>
              <a:rPr lang="en-US" sz="24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 productivity</a:t>
            </a:r>
          </a:p>
          <a:p>
            <a:pPr algn="l" marL="532701" indent="-266350" lvl="1">
              <a:lnSpc>
                <a:spcPts val="3454"/>
              </a:lnSpc>
              <a:buFont typeface="Arial"/>
              <a:buChar char="•"/>
            </a:pPr>
            <a:r>
              <a:rPr lang="en-US" sz="24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Existing spam filters provide only basic classification (spam vs non-spam), not organizational categories.</a:t>
            </a:r>
          </a:p>
          <a:p>
            <a:pPr algn="l">
              <a:lnSpc>
                <a:spcPts val="345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1392916">
            <a:off x="4157963" y="8628419"/>
            <a:ext cx="1032424" cy="1155160"/>
          </a:xfrm>
          <a:custGeom>
            <a:avLst/>
            <a:gdLst/>
            <a:ahLst/>
            <a:cxnLst/>
            <a:rect r="r" b="b" t="t" l="l"/>
            <a:pathLst>
              <a:path h="1155160" w="1032424">
                <a:moveTo>
                  <a:pt x="0" y="0"/>
                </a:moveTo>
                <a:lnTo>
                  <a:pt x="1032424" y="0"/>
                </a:lnTo>
                <a:lnTo>
                  <a:pt x="1032424" y="1155160"/>
                </a:lnTo>
                <a:lnTo>
                  <a:pt x="0" y="1155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600701">
            <a:off x="16471885" y="2037906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7"/>
                </a:lnTo>
                <a:lnTo>
                  <a:pt x="0" y="1277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558470">
            <a:off x="13059674" y="91591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1834856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494861">
            <a:off x="3012297" y="-295046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617858" y="3518693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22249" y="220855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1"/>
                </a:lnTo>
                <a:lnTo>
                  <a:pt x="0" y="5702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535439" y="3087042"/>
            <a:ext cx="6529196" cy="445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4"/>
              </a:lnSpc>
            </a:pPr>
            <a:r>
              <a:rPr lang="en-US" sz="25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</a:t>
            </a:r>
            <a:r>
              <a:rPr lang="en-US" sz="2539">
                <a:solidFill>
                  <a:srgbClr val="FF00DE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539" b="true">
                <a:solidFill>
                  <a:srgbClr val="FF00D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Objectives:</a:t>
            </a:r>
          </a:p>
          <a:p>
            <a:pPr algn="l" marL="548195" indent="-274098" lvl="1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Build an AI-based system to automatically classify emails</a:t>
            </a:r>
          </a:p>
          <a:p>
            <a:pPr algn="l" marL="548195" indent="-274098" lvl="1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Categories: Financial, General, HR, Urgent</a:t>
            </a:r>
          </a:p>
          <a:p>
            <a:pPr algn="l" marL="548195" indent="-274098" lvl="1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</a:t>
            </a:r>
            <a:r>
              <a:rPr lang="en-US" sz="25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 workplace productivity and response time</a:t>
            </a:r>
          </a:p>
          <a:p>
            <a:pPr algn="l" marL="548195" indent="-274098" lvl="1">
              <a:lnSpc>
                <a:spcPts val="3554"/>
              </a:lnSpc>
              <a:buFont typeface="Arial"/>
              <a:buChar char="•"/>
            </a:pPr>
            <a:r>
              <a:rPr lang="en-US" sz="25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Provide a web interface to view categorized emails easily</a:t>
            </a:r>
          </a:p>
          <a:p>
            <a:pPr algn="l">
              <a:lnSpc>
                <a:spcPts val="3554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358938" y="9187243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6929441" y="2001035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6210632" y="9445005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0" y="0"/>
                </a:lnTo>
                <a:lnTo>
                  <a:pt x="1129300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14924" y="1264584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1617893" y="-656527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1174" y="5499517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57281" y="3363823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06326" y="0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7"/>
                </a:lnTo>
                <a:lnTo>
                  <a:pt x="0" y="8361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9848" y="1488982"/>
            <a:ext cx="15815434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FF00D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Proposed Solution: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machine learning system that analyses email subject + body and classifies them into predefined categories using NLP + ML.</a:t>
            </a:r>
          </a:p>
          <a:p>
            <a:pPr algn="ctr">
              <a:lnSpc>
                <a:spcPts val="26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71429" y="4578920"/>
            <a:ext cx="355896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Email Retrieval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54553" y="3856643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01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12718" y="5570584"/>
            <a:ext cx="3476386" cy="347638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988598" y="6288634"/>
            <a:ext cx="2406417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Fetch emails using IMAP (Gmail integration)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19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400155" y="4454698"/>
            <a:ext cx="355896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Preprocessing and Feature Extraction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44958" y="3808533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441444" y="5535051"/>
            <a:ext cx="3476386" cy="347638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973153" y="5811447"/>
            <a:ext cx="2406417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Cleaning text, removing HTML, stopword removal, tokenization and Convert text to numeric vectors using TF-IDF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70170" y="4645110"/>
            <a:ext cx="355896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Model Prediction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34116" y="3808533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370170" y="5499517"/>
            <a:ext cx="3476386" cy="347638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905154" y="6409793"/>
            <a:ext cx="2406417" cy="165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 classifier predicts suitable category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69584" y="4634720"/>
            <a:ext cx="355896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Storage &amp; Display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99835" y="3703160"/>
            <a:ext cx="1074508" cy="55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347362" y="5433534"/>
            <a:ext cx="3476386" cy="347638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672871" y="6248274"/>
            <a:ext cx="2825369" cy="200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1"/>
              </a:lnSpc>
            </a:pPr>
            <a:r>
              <a:rPr lang="en-US" sz="19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MongoDB stores user emails</a:t>
            </a:r>
          </a:p>
          <a:p>
            <a:pPr algn="ctr">
              <a:lnSpc>
                <a:spcPts val="2721"/>
              </a:lnSpc>
            </a:pPr>
            <a:r>
              <a:rPr lang="en-US" sz="19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 (React + 3D UI) displays categorized emails</a:t>
            </a:r>
          </a:p>
          <a:p>
            <a:pPr algn="ctr">
              <a:lnSpc>
                <a:spcPts val="2301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2654553" y="389494"/>
            <a:ext cx="14004696" cy="68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PROPOSED SOLUTION &amp; WORKFLOW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45636" y="2875847"/>
            <a:ext cx="239672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00DE"/>
                </a:solidFill>
                <a:latin typeface="Mokoto"/>
                <a:ea typeface="Mokoto"/>
                <a:cs typeface="Mokoto"/>
                <a:sym typeface="Mokoto"/>
              </a:rPr>
              <a:t>workflow</a:t>
            </a:r>
            <a:r>
              <a:rPr lang="en-US" sz="21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: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6851" y="3192849"/>
            <a:ext cx="4086046" cy="67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  <a:spcBef>
                <a:spcPct val="0"/>
              </a:spcBef>
            </a:pPr>
            <a:r>
              <a:rPr lang="en-US" sz="3907">
                <a:solidFill>
                  <a:srgbClr val="FF00DE"/>
                </a:solidFill>
                <a:latin typeface="Mokoto"/>
                <a:ea typeface="Mokoto"/>
                <a:cs typeface="Mokoto"/>
                <a:sym typeface="Mokoto"/>
              </a:rPr>
              <a:t>Dataset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006203" y="3192849"/>
            <a:ext cx="5121243" cy="67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  <a:spcBef>
                <a:spcPct val="0"/>
              </a:spcBef>
            </a:pPr>
            <a:r>
              <a:rPr lang="en-US" sz="3907">
                <a:solidFill>
                  <a:srgbClr val="FF00DE"/>
                </a:solidFill>
                <a:latin typeface="Mokoto"/>
                <a:ea typeface="Mokoto"/>
                <a:cs typeface="Mokoto"/>
                <a:sym typeface="Mokoto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52511" y="4604497"/>
            <a:ext cx="6662951" cy="338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855" indent="-299428" lvl="1">
              <a:lnSpc>
                <a:spcPts val="3883"/>
              </a:lnSpc>
              <a:buFont typeface="Arial"/>
              <a:buChar char="•"/>
            </a:pPr>
            <a:r>
              <a:rPr lang="en-US" sz="2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Source: Enron Email Corpus (~500,000 emails)</a:t>
            </a:r>
          </a:p>
          <a:p>
            <a:pPr algn="l" marL="598855" indent="-299428" lvl="1">
              <a:lnSpc>
                <a:spcPts val="3883"/>
              </a:lnSpc>
              <a:buFont typeface="Arial"/>
              <a:buChar char="•"/>
            </a:pPr>
            <a:r>
              <a:rPr lang="en-US" sz="2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Contains real corporate emails from employees</a:t>
            </a:r>
          </a:p>
          <a:p>
            <a:pPr algn="l" marL="598855" indent="-299428" lvl="1">
              <a:lnSpc>
                <a:spcPts val="3883"/>
              </a:lnSpc>
              <a:buFont typeface="Arial"/>
              <a:buChar char="•"/>
            </a:pPr>
            <a:r>
              <a:rPr lang="en-US" sz="2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Labeled subset used for training: Important, General, Promotion, Spam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06663" y="4604497"/>
            <a:ext cx="7083356" cy="338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8855" indent="-299428" lvl="1">
              <a:lnSpc>
                <a:spcPts val="3883"/>
              </a:lnSpc>
              <a:buFont typeface="Arial"/>
              <a:buChar char="•"/>
            </a:pPr>
            <a:r>
              <a:rPr lang="en-US" sz="2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 &amp; preprocessing</a:t>
            </a:r>
          </a:p>
          <a:p>
            <a:pPr algn="just" marL="598855" indent="-299428" lvl="1">
              <a:lnSpc>
                <a:spcPts val="3883"/>
              </a:lnSpc>
              <a:buFont typeface="Arial"/>
              <a:buChar char="•"/>
            </a:pPr>
            <a:r>
              <a:rPr lang="en-US" sz="2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TF-IDF vectorization</a:t>
            </a:r>
          </a:p>
          <a:p>
            <a:pPr algn="just" marL="598855" indent="-299428" lvl="1">
              <a:lnSpc>
                <a:spcPts val="3883"/>
              </a:lnSpc>
              <a:buFont typeface="Arial"/>
              <a:buChar char="•"/>
            </a:pPr>
            <a:r>
              <a:rPr lang="en-US" sz="2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</a:t>
            </a:r>
          </a:p>
          <a:p>
            <a:pPr algn="just" marL="598855" indent="-299428" lvl="1">
              <a:lnSpc>
                <a:spcPts val="3883"/>
              </a:lnSpc>
              <a:buFont typeface="Arial"/>
              <a:buChar char="•"/>
            </a:pPr>
            <a:r>
              <a:rPr lang="en-US" sz="2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Train-test split (70% train, 30% test)</a:t>
            </a:r>
          </a:p>
          <a:p>
            <a:pPr algn="just" marL="598855" indent="-299428" lvl="1">
              <a:lnSpc>
                <a:spcPts val="3883"/>
              </a:lnSpc>
              <a:buFont typeface="Arial"/>
              <a:buChar char="•"/>
            </a:pPr>
            <a:r>
              <a:rPr lang="en-US" sz="277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saved and integrated with backend API</a:t>
            </a:r>
          </a:p>
          <a:p>
            <a:pPr algn="just">
              <a:lnSpc>
                <a:spcPts val="388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658909" y="398183"/>
            <a:ext cx="11840779" cy="181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8"/>
              </a:lnSpc>
            </a:pPr>
            <a:r>
              <a:rPr lang="en-US" sz="571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DATASET &amp; METHODOLOGY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92916">
            <a:off x="1385812" y="844710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58470">
            <a:off x="15098001" y="9281744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28581" y="7899227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472812" y="844710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6631792" y="1766260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684667" y="8726581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9"/>
                </a:lnTo>
                <a:lnTo>
                  <a:pt x="0" y="1199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560" y="1563209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2228055" y="-122018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560" y="6596168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8949" y="6792823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4"/>
                </a:lnTo>
                <a:lnTo>
                  <a:pt x="0" y="1261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74082" y="192563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7"/>
                </a:lnTo>
                <a:lnTo>
                  <a:pt x="0" y="8361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729730" y="5514728"/>
            <a:ext cx="3476386" cy="347638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688441" y="4829050"/>
            <a:ext cx="355896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Fro</a:t>
            </a:r>
            <a:r>
              <a:rPr lang="en-US" sz="19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ntend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30669" y="4067366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30231" y="6365942"/>
            <a:ext cx="3398847" cy="199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903" indent="-243951" lvl="1">
              <a:lnSpc>
                <a:spcPts val="3163"/>
              </a:lnSpc>
              <a:buFont typeface="Arial"/>
              <a:buChar char="•"/>
            </a:pPr>
            <a:r>
              <a:rPr lang="en-US" sz="22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React.js</a:t>
            </a:r>
          </a:p>
          <a:p>
            <a:pPr algn="l" marL="487903" indent="-243951" lvl="1">
              <a:lnSpc>
                <a:spcPts val="3163"/>
              </a:lnSpc>
              <a:buFont typeface="Arial"/>
              <a:buChar char="•"/>
            </a:pPr>
            <a:r>
              <a:rPr lang="en-US" sz="22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Three.js + React Three Fiber (3D UI)</a:t>
            </a:r>
          </a:p>
          <a:p>
            <a:pPr algn="l" marL="487903" indent="-243951" lvl="1">
              <a:lnSpc>
                <a:spcPts val="3163"/>
              </a:lnSpc>
              <a:buFont typeface="Arial"/>
              <a:buChar char="•"/>
            </a:pPr>
            <a:r>
              <a:rPr lang="en-US" sz="22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Axios for API cal</a:t>
            </a:r>
            <a:r>
              <a:rPr lang="en-US" sz="22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ls</a:t>
            </a:r>
          </a:p>
          <a:p>
            <a:pPr algn="l">
              <a:lnSpc>
                <a:spcPts val="3163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7405807" y="5666492"/>
            <a:ext cx="3476386" cy="347638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364518" y="4829050"/>
            <a:ext cx="355896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Backend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06746" y="4067366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91469" y="6275182"/>
            <a:ext cx="2705063" cy="271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667" indent="-237333" lvl="1">
              <a:lnSpc>
                <a:spcPts val="3077"/>
              </a:lnSpc>
              <a:buFont typeface="Arial"/>
              <a:buChar char="•"/>
            </a:pPr>
            <a:r>
              <a:rPr lang="en-US" sz="21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</a:p>
          <a:p>
            <a:pPr algn="just" marL="474667" indent="-237333" lvl="1">
              <a:lnSpc>
                <a:spcPts val="3077"/>
              </a:lnSpc>
              <a:buFont typeface="Arial"/>
              <a:buChar char="•"/>
            </a:pPr>
            <a:r>
              <a:rPr lang="en-US" sz="21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Fast</a:t>
            </a:r>
            <a:r>
              <a:rPr lang="en-US" sz="21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</a:p>
          <a:p>
            <a:pPr algn="just" marL="474667" indent="-237333" lvl="1">
              <a:lnSpc>
                <a:spcPts val="3077"/>
              </a:lnSpc>
              <a:buFont typeface="Arial"/>
              <a:buChar char="•"/>
            </a:pPr>
            <a:r>
              <a:rPr lang="en-US" sz="21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IMAP for email fetching</a:t>
            </a:r>
          </a:p>
          <a:p>
            <a:pPr algn="just" marL="474667" indent="-237333" lvl="1">
              <a:lnSpc>
                <a:spcPts val="3077"/>
              </a:lnSpc>
              <a:buFont typeface="Arial"/>
              <a:buChar char="•"/>
            </a:pPr>
            <a:r>
              <a:rPr lang="en-US" sz="21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</a:p>
          <a:p>
            <a:pPr algn="just" marL="474667" indent="-237333" lvl="1">
              <a:lnSpc>
                <a:spcPts val="3077"/>
              </a:lnSpc>
              <a:buFont typeface="Arial"/>
              <a:buChar char="•"/>
            </a:pPr>
            <a:r>
              <a:rPr lang="en-US" sz="21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Uvicorn</a:t>
            </a:r>
            <a:r>
              <a:rPr lang="en-US" sz="21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server</a:t>
            </a:r>
          </a:p>
          <a:p>
            <a:pPr algn="just">
              <a:lnSpc>
                <a:spcPts val="3077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2081884" y="5514728"/>
            <a:ext cx="3476386" cy="347638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040595" y="4829788"/>
            <a:ext cx="355896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Machine Learning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82823" y="4067366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00712" y="6365942"/>
            <a:ext cx="3398847" cy="210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1082" indent="-265541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</a:p>
          <a:p>
            <a:pPr algn="just" marL="531082" indent="-265541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TF-IDF Vectorizer</a:t>
            </a:r>
          </a:p>
          <a:p>
            <a:pPr algn="just" marL="531082" indent="-265541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</a:p>
          <a:p>
            <a:pPr algn="just">
              <a:lnSpc>
                <a:spcPts val="3163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3588564" y="1525109"/>
            <a:ext cx="12198018" cy="99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9"/>
              </a:lnSpc>
            </a:pPr>
            <a:r>
              <a:rPr lang="en-US" sz="631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TECHNOLOGIES USED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798078" y="9535967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7242236" y="2127270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684667" y="9326501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9"/>
                </a:lnTo>
                <a:lnTo>
                  <a:pt x="0" y="1199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0379" y="2078107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3"/>
                </a:lnTo>
                <a:lnTo>
                  <a:pt x="0" y="1140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1578330" y="-385310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3126" y="6013288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62890">
            <a:off x="17226562" y="6013288"/>
            <a:ext cx="1260214" cy="1497294"/>
          </a:xfrm>
          <a:custGeom>
            <a:avLst/>
            <a:gdLst/>
            <a:ahLst/>
            <a:cxnLst/>
            <a:rect r="r" b="b" t="t" l="l"/>
            <a:pathLst>
              <a:path h="1497294" w="1260214">
                <a:moveTo>
                  <a:pt x="0" y="0"/>
                </a:moveTo>
                <a:lnTo>
                  <a:pt x="1260214" y="0"/>
                </a:lnTo>
                <a:lnTo>
                  <a:pt x="1260214" y="1497294"/>
                </a:lnTo>
                <a:lnTo>
                  <a:pt x="0" y="14972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92158" y="-2342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81137" y="2456161"/>
          <a:ext cx="8132638" cy="6572555"/>
        </p:xfrm>
        <a:graphic>
          <a:graphicData uri="http://schemas.openxmlformats.org/drawingml/2006/table">
            <a:tbl>
              <a:tblPr/>
              <a:tblGrid>
                <a:gridCol w="2518212"/>
                <a:gridCol w="2196127"/>
                <a:gridCol w="1563546"/>
                <a:gridCol w="1854753"/>
              </a:tblGrid>
              <a:tr h="15520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koto"/>
                          <a:ea typeface="Mokoto"/>
                          <a:cs typeface="Mokoto"/>
                          <a:sym typeface="Mokoto"/>
                        </a:rPr>
                        <a:t>Category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Mokoto"/>
                          <a:ea typeface="Mokoto"/>
                          <a:cs typeface="Mokoto"/>
                          <a:sym typeface="Mokoto"/>
                        </a:rPr>
                        <a:t>Precision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</a:p>
                    <a:p>
                      <a:pPr algn="l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Mokoto"/>
                          <a:ea typeface="Mokoto"/>
                          <a:cs typeface="Mokoto"/>
                          <a:sym typeface="Mokoto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Mokoto"/>
                          <a:ea typeface="Mokoto"/>
                          <a:cs typeface="Mokoto"/>
                          <a:sym typeface="Mokoto"/>
                        </a:rPr>
                        <a:t>F1-Score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0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Urgent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         1.00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0.94</a:t>
                      </a:r>
                    </a:p>
                    <a:p>
                      <a:pPr algn="ctr">
                        <a:lnSpc>
                          <a:spcPts val="238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7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General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0.98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43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Promotion</a:t>
                      </a:r>
                      <a:r>
                        <a:rPr lang="en-US" sz="15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               </a:t>
                      </a:r>
                      <a:r>
                        <a:rPr lang="en-US" sz="1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82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Financial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                  0.90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0.84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3310551" y="578495"/>
            <a:ext cx="11666899" cy="86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3"/>
              </a:lnSpc>
            </a:pPr>
            <a:r>
              <a:rPr lang="en-US" sz="541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RESULTS &amp; FINDINGS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173" y="9092172"/>
            <a:ext cx="4218756" cy="48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  <a:spcBef>
                <a:spcPct val="0"/>
              </a:spcBef>
            </a:pP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</a:t>
            </a: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rall Accuracy: ~94%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6266" y="1826628"/>
            <a:ext cx="3633415" cy="45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7"/>
              </a:lnSpc>
              <a:spcBef>
                <a:spcPct val="0"/>
              </a:spcBef>
            </a:pPr>
            <a:r>
              <a:rPr lang="en-US" b="true" sz="2698">
                <a:solidFill>
                  <a:srgbClr val="F91AB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b="true" sz="2698">
                <a:solidFill>
                  <a:srgbClr val="F91AB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odel Performance: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01237" y="3743765"/>
            <a:ext cx="1648495" cy="45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7"/>
              </a:lnSpc>
              <a:spcBef>
                <a:spcPct val="0"/>
              </a:spcBef>
            </a:pPr>
            <a:r>
              <a:rPr lang="en-US" b="true" sz="2698">
                <a:solidFill>
                  <a:srgbClr val="FF00D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Findin</a:t>
            </a:r>
            <a:r>
              <a:rPr lang="en-US" b="true" sz="2698">
                <a:solidFill>
                  <a:srgbClr val="FF00D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gs</a:t>
            </a:r>
            <a:r>
              <a:rPr lang="en-US" b="true" sz="269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60416" y="4274095"/>
            <a:ext cx="6759253" cy="344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204" indent="-302102" lvl="1">
              <a:lnSpc>
                <a:spcPts val="3917"/>
              </a:lnSpc>
              <a:spcBef>
                <a:spcPct val="0"/>
              </a:spcBef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acc</a:t>
            </a:r>
            <a:r>
              <a:rPr lang="en-US" sz="27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urately separates organizational emails</a:t>
            </a:r>
          </a:p>
          <a:p>
            <a:pPr algn="l" marL="604204" indent="-302102" lvl="1">
              <a:lnSpc>
                <a:spcPts val="3917"/>
              </a:lnSpc>
              <a:spcBef>
                <a:spcPct val="0"/>
              </a:spcBef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Drastically reduces inbox clutter</a:t>
            </a:r>
          </a:p>
          <a:p>
            <a:pPr algn="l" marL="604204" indent="-302102" lvl="1">
              <a:lnSpc>
                <a:spcPts val="3917"/>
              </a:lnSpc>
              <a:spcBef>
                <a:spcPct val="0"/>
              </a:spcBef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Helps prioritize urgent/important messages</a:t>
            </a:r>
          </a:p>
          <a:p>
            <a:pPr algn="l" marL="604204" indent="-302102" lvl="1">
              <a:lnSpc>
                <a:spcPts val="3917"/>
              </a:lnSpc>
              <a:spcBef>
                <a:spcPct val="0"/>
              </a:spcBef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Smooth integration with Gmail</a:t>
            </a:r>
          </a:p>
          <a:p>
            <a:pPr algn="l">
              <a:lnSpc>
                <a:spcPts val="391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14841" y="6049090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903418" y="-418352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8" y="0"/>
                </a:lnTo>
                <a:lnTo>
                  <a:pt x="7153008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00701">
            <a:off x="17481867" y="2626461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6964" y="2472541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94861">
            <a:off x="3855320" y="-501876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6059487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55715" y="9533328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9522" y="-271111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081892"/>
            <a:ext cx="16264013" cy="9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2"/>
              </a:lnSpc>
            </a:pPr>
            <a:r>
              <a:rPr lang="en-US" sz="60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CONCLUSION &amp; FUTURE SCOPE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1459" y="4973771"/>
            <a:ext cx="6256243" cy="376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2833" indent="-256416" lvl="1">
              <a:lnSpc>
                <a:spcPts val="3325"/>
              </a:lnSpc>
              <a:buFont typeface="Arial"/>
              <a:buChar char="•"/>
            </a:pPr>
            <a:r>
              <a:rPr lang="en-US" sz="2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Successfully built a complete end-to-end ML system</a:t>
            </a:r>
          </a:p>
          <a:p>
            <a:pPr algn="just" marL="512833" indent="-256416" lvl="1">
              <a:lnSpc>
                <a:spcPts val="3325"/>
              </a:lnSpc>
              <a:buFont typeface="Arial"/>
              <a:buChar char="•"/>
            </a:pPr>
            <a:r>
              <a:rPr lang="en-US" sz="2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Automates email organization inside workplace</a:t>
            </a:r>
          </a:p>
          <a:p>
            <a:pPr algn="just" marL="512833" indent="-256416" lvl="1">
              <a:lnSpc>
                <a:spcPts val="3325"/>
              </a:lnSpc>
              <a:buFont typeface="Arial"/>
              <a:buChar char="•"/>
            </a:pPr>
            <a:r>
              <a:rPr lang="en-US" sz="2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Provides a modern, interactive 3D dashboard</a:t>
            </a:r>
          </a:p>
          <a:p>
            <a:pPr algn="just" marL="512833" indent="-256416" lvl="1">
              <a:lnSpc>
                <a:spcPts val="3325"/>
              </a:lnSpc>
              <a:buFont typeface="Arial"/>
              <a:buChar char="•"/>
            </a:pPr>
            <a:r>
              <a:rPr lang="en-US" sz="2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Achieves high accuracy with</a:t>
            </a:r>
            <a:r>
              <a:rPr lang="en-US" sz="2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classical NLP methods</a:t>
            </a:r>
          </a:p>
          <a:p>
            <a:pPr algn="just">
              <a:lnSpc>
                <a:spcPts val="332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358532" y="4702984"/>
            <a:ext cx="6127434" cy="376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2833" indent="-256416" lvl="1">
              <a:lnSpc>
                <a:spcPts val="3325"/>
              </a:lnSpc>
              <a:buFont typeface="Arial"/>
              <a:buChar char="•"/>
            </a:pPr>
            <a:r>
              <a:rPr lang="en-US" sz="2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Transformer models (BERT) for more accurate classification</a:t>
            </a:r>
          </a:p>
          <a:p>
            <a:pPr algn="just" marL="512833" indent="-256416" lvl="1">
              <a:lnSpc>
                <a:spcPts val="3325"/>
              </a:lnSpc>
              <a:buFont typeface="Arial"/>
              <a:buChar char="•"/>
            </a:pPr>
            <a:r>
              <a:rPr lang="en-US" sz="2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-US" sz="2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sentiment/emotion detection in emails</a:t>
            </a:r>
          </a:p>
          <a:p>
            <a:pPr algn="just" marL="512833" indent="-256416" lvl="1">
              <a:lnSpc>
                <a:spcPts val="3325"/>
              </a:lnSpc>
              <a:buFont typeface="Arial"/>
              <a:buChar char="•"/>
            </a:pPr>
            <a:r>
              <a:rPr lang="en-US" sz="2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Mobile app version</a:t>
            </a:r>
          </a:p>
          <a:p>
            <a:pPr algn="just" marL="512833" indent="-256416" lvl="1">
              <a:lnSpc>
                <a:spcPts val="3325"/>
              </a:lnSpc>
              <a:buFont typeface="Arial"/>
              <a:buChar char="•"/>
            </a:pPr>
            <a:r>
              <a:rPr lang="en-US" sz="2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continuous email syncing</a:t>
            </a:r>
          </a:p>
          <a:p>
            <a:pPr algn="just" marL="512833" indent="-256416" lvl="1">
              <a:lnSpc>
                <a:spcPts val="3325"/>
              </a:lnSpc>
              <a:buFont typeface="Arial"/>
              <a:buChar char="•"/>
            </a:pPr>
            <a:r>
              <a:rPr lang="en-US" sz="2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Outlook, Slack, MS Teams</a:t>
            </a:r>
          </a:p>
          <a:p>
            <a:pPr algn="just">
              <a:lnSpc>
                <a:spcPts val="332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777267" y="4115230"/>
            <a:ext cx="3558964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91ABF"/>
                </a:solidFill>
                <a:latin typeface="Mokoto"/>
                <a:ea typeface="Mokoto"/>
                <a:cs typeface="Mokoto"/>
                <a:sym typeface="Mokoto"/>
              </a:rPr>
              <a:t>Conclusion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83665" y="4031048"/>
            <a:ext cx="4587664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91ABF"/>
                </a:solidFill>
                <a:latin typeface="Mokoto"/>
                <a:ea typeface="Mokoto"/>
                <a:cs typeface="Mokoto"/>
                <a:sym typeface="Mokoto"/>
              </a:rPr>
              <a:t>Future Scope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81809" y="5143500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92916">
            <a:off x="6150824" y="9543846"/>
            <a:ext cx="1032424" cy="1155160"/>
          </a:xfrm>
          <a:custGeom>
            <a:avLst/>
            <a:gdLst/>
            <a:ahLst/>
            <a:cxnLst/>
            <a:rect r="r" b="b" t="t" l="l"/>
            <a:pathLst>
              <a:path h="1155160" w="1032424">
                <a:moveTo>
                  <a:pt x="0" y="0"/>
                </a:moveTo>
                <a:lnTo>
                  <a:pt x="1032424" y="0"/>
                </a:lnTo>
                <a:lnTo>
                  <a:pt x="1032424" y="1155160"/>
                </a:lnTo>
                <a:lnTo>
                  <a:pt x="0" y="115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00701">
            <a:off x="221424" y="-452087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58470">
            <a:off x="15816071" y="2434975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420" y="5836093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8"/>
                </a:lnTo>
                <a:lnTo>
                  <a:pt x="0" y="827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65395" y="-443780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20489" y="2180878"/>
            <a:ext cx="12597097" cy="5382396"/>
          </a:xfrm>
          <a:custGeom>
            <a:avLst/>
            <a:gdLst/>
            <a:ahLst/>
            <a:cxnLst/>
            <a:rect r="r" b="b" t="t" l="l"/>
            <a:pathLst>
              <a:path h="5382396" w="12597097">
                <a:moveTo>
                  <a:pt x="0" y="0"/>
                </a:moveTo>
                <a:lnTo>
                  <a:pt x="12597097" y="0"/>
                </a:lnTo>
                <a:lnTo>
                  <a:pt x="12597097" y="5382396"/>
                </a:lnTo>
                <a:lnTo>
                  <a:pt x="0" y="53823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4516" y="6006626"/>
            <a:ext cx="1260157" cy="4114800"/>
          </a:xfrm>
          <a:custGeom>
            <a:avLst/>
            <a:gdLst/>
            <a:ahLst/>
            <a:cxnLst/>
            <a:rect r="r" b="b" t="t" l="l"/>
            <a:pathLst>
              <a:path h="4114800" w="1260157">
                <a:moveTo>
                  <a:pt x="0" y="0"/>
                </a:moveTo>
                <a:lnTo>
                  <a:pt x="1260157" y="0"/>
                </a:lnTo>
                <a:lnTo>
                  <a:pt x="12601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DAG6My-lqbg</dc:identifier>
  <dcterms:modified xsi:type="dcterms:W3CDTF">2011-08-01T06:04:30Z</dcterms:modified>
  <cp:revision>1</cp:revision>
  <dc:title>GEN AI PROJECT</dc:title>
</cp:coreProperties>
</file>